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66" r:id="rId2"/>
    <p:sldId id="267" r:id="rId3"/>
    <p:sldId id="268" r:id="rId4"/>
    <p:sldId id="271" r:id="rId5"/>
    <p:sldId id="265" r:id="rId6"/>
    <p:sldId id="272" r:id="rId7"/>
    <p:sldId id="274" r:id="rId8"/>
    <p:sldId id="277" r:id="rId9"/>
    <p:sldId id="275" r:id="rId10"/>
    <p:sldId id="276" r:id="rId11"/>
  </p:sldIdLst>
  <p:sldSz cx="9906000" cy="6858000" type="A4"/>
  <p:notesSz cx="6724650" cy="97742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859"/>
    <a:srgbClr val="2D5596"/>
    <a:srgbClr val="4A88D9"/>
    <a:srgbClr val="EF1A21"/>
    <a:srgbClr val="ED1B24"/>
    <a:srgbClr val="EFEFEF"/>
    <a:srgbClr val="4C4C4C"/>
    <a:srgbClr val="0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18690965756685E-2"/>
          <c:y val="0.10928032980469531"/>
          <c:w val="0.9100498929742783"/>
          <c:h val="0.76381590112299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0-48DC-B948-6C9510E2C1A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50-48DC-B948-6C9510E2C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5072415"/>
        <c:axId val="175074079"/>
      </c:barChart>
      <c:lineChart>
        <c:grouping val="standard"/>
        <c:varyColors val="0"/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50-48DC-B948-6C9510E2C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072415"/>
        <c:axId val="175074079"/>
      </c:lineChart>
      <c:catAx>
        <c:axId val="175072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074079"/>
        <c:crosses val="autoZero"/>
        <c:auto val="1"/>
        <c:lblAlgn val="ctr"/>
        <c:lblOffset val="100"/>
        <c:noMultiLvlLbl val="0"/>
      </c:catAx>
      <c:valAx>
        <c:axId val="17507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072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0304928563447961E-2"/>
          <c:y val="4.0897121840898602E-3"/>
          <c:w val="0.20463590523577777"/>
          <c:h val="0.2035072985261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12" Type="http://schemas.openxmlformats.org/officeDocument/2006/relationships/image" Target="../media/image5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pn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.xml"/><Relationship Id="rId9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.xml"/><Relationship Id="rId9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075976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6" imgW="270" imgH="270" progId="TCLayout.ActiveDocument.1">
                  <p:embed/>
                </p:oleObj>
              </mc:Choice>
              <mc:Fallback>
                <p:oleObj name="Diapositiva de think-cell" r:id="rId6" imgW="270" imgH="270" progId="TCLayout.ActiveDocument.1">
                  <p:embed/>
                  <p:pic>
                    <p:nvPicPr>
                      <p:cNvPr id="5" name="Objeto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7" name="Objeto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129865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8" imgW="270" imgH="270" progId="TCLayout.ActiveDocument.1">
                  <p:embed/>
                </p:oleObj>
              </mc:Choice>
              <mc:Fallback>
                <p:oleObj name="Diapositiva de think-cell" r:id="rId8" imgW="270" imgH="270" progId="TCLayout.ActiveDocument.1">
                  <p:embed/>
                  <p:pic>
                    <p:nvPicPr>
                      <p:cNvPr id="7" name="Objeto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D29C0198-0AAC-2BC6-6095-3D3A580980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700" r="6548"/>
          <a:stretch/>
        </p:blipFill>
        <p:spPr>
          <a:xfrm>
            <a:off x="-1" y="-2"/>
            <a:ext cx="9906001" cy="140724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729464" y="2011538"/>
            <a:ext cx="8435318" cy="1035823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defRPr lang="es-ES" sz="2400" b="1" cap="all" baseline="0" dirty="0">
                <a:ln>
                  <a:noFill/>
                </a:ln>
                <a:solidFill>
                  <a:schemeClr val="tx1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pPr marL="0" lvl="0"/>
            <a:r>
              <a:rPr lang="en-US" noProof="0" dirty="0"/>
              <a:t>TITLE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86E87766-BF84-F576-6708-F8249C5FE3EE}"/>
              </a:ext>
            </a:extLst>
          </p:cNvPr>
          <p:cNvGrpSpPr/>
          <p:nvPr userDrawn="1"/>
        </p:nvGrpSpPr>
        <p:grpSpPr>
          <a:xfrm>
            <a:off x="0" y="6308772"/>
            <a:ext cx="9906000" cy="562875"/>
            <a:chOff x="0" y="6295124"/>
            <a:chExt cx="9906000" cy="562875"/>
          </a:xfrm>
        </p:grpSpPr>
        <p:sp>
          <p:nvSpPr>
            <p:cNvPr id="10" name="79 Rectángulo"/>
            <p:cNvSpPr/>
            <p:nvPr/>
          </p:nvSpPr>
          <p:spPr>
            <a:xfrm>
              <a:off x="0" y="6295124"/>
              <a:ext cx="9906000" cy="562875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lgDash"/>
            </a:ln>
            <a:effectLst/>
          </p:spPr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s-ES" sz="6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89B3BBDE-5BDC-6E91-6A34-77329CCCFAF3}"/>
                </a:ext>
              </a:extLst>
            </p:cNvPr>
            <p:cNvSpPr txBox="1"/>
            <p:nvPr userDrawn="1"/>
          </p:nvSpPr>
          <p:spPr>
            <a:xfrm>
              <a:off x="3100276" y="6295125"/>
              <a:ext cx="3693693" cy="52322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São José dos Campos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+mj-lt"/>
                </a:rPr>
                <a:t>October, 2022</a:t>
              </a: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B52A5528-D411-9786-A4EE-A0CFC82A1AC4}"/>
              </a:ext>
            </a:extLst>
          </p:cNvPr>
          <p:cNvGrpSpPr/>
          <p:nvPr userDrawn="1"/>
        </p:nvGrpSpPr>
        <p:grpSpPr>
          <a:xfrm>
            <a:off x="4648200" y="26007"/>
            <a:ext cx="4618477" cy="1029036"/>
            <a:chOff x="4064000" y="46858"/>
            <a:chExt cx="4618477" cy="1029036"/>
          </a:xfrm>
        </p:grpSpPr>
        <p:grpSp>
          <p:nvGrpSpPr>
            <p:cNvPr id="18" name="Agrupar 17">
              <a:extLst>
                <a:ext uri="{FF2B5EF4-FFF2-40B4-BE49-F238E27FC236}">
                  <a16:creationId xmlns:a16="http://schemas.microsoft.com/office/drawing/2014/main" id="{7B64B931-B79C-64CF-03AE-945D2C990633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4064000" y="46858"/>
              <a:ext cx="3808919" cy="1029036"/>
              <a:chOff x="729464" y="149909"/>
              <a:chExt cx="4603455" cy="1243692"/>
            </a:xfrm>
          </p:grpSpPr>
          <p:pic>
            <p:nvPicPr>
              <p:cNvPr id="14" name="Imagem 13">
                <a:extLst>
                  <a:ext uri="{FF2B5EF4-FFF2-40B4-BE49-F238E27FC236}">
                    <a16:creationId xmlns:a16="http://schemas.microsoft.com/office/drawing/2014/main" id="{F8A4894E-6151-81DD-9046-CF29D0A49D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9464" y="334188"/>
                <a:ext cx="874082" cy="875134"/>
              </a:xfrm>
              <a:prstGeom prst="rect">
                <a:avLst/>
              </a:prstGeom>
            </p:spPr>
          </p:pic>
          <p:pic>
            <p:nvPicPr>
              <p:cNvPr id="16" name="Imagem 15">
                <a:extLst>
                  <a:ext uri="{FF2B5EF4-FFF2-40B4-BE49-F238E27FC236}">
                    <a16:creationId xmlns:a16="http://schemas.microsoft.com/office/drawing/2014/main" id="{2671E934-75E2-E5CC-C2C0-FCC737E76B2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8685" y="149909"/>
                <a:ext cx="3804234" cy="1243692"/>
              </a:xfrm>
              <a:prstGeom prst="rect">
                <a:avLst/>
              </a:prstGeom>
            </p:spPr>
          </p:pic>
        </p:grpSp>
        <p:pic>
          <p:nvPicPr>
            <p:cNvPr id="35" name="Imagem 34">
              <a:extLst>
                <a:ext uri="{FF2B5EF4-FFF2-40B4-BE49-F238E27FC236}">
                  <a16:creationId xmlns:a16="http://schemas.microsoft.com/office/drawing/2014/main" id="{3360CA12-4DD9-144D-D683-63BE5A0049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4888" y="218843"/>
              <a:ext cx="797589" cy="6850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658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pening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79 Rectángulo"/>
          <p:cNvSpPr/>
          <p:nvPr/>
        </p:nvSpPr>
        <p:spPr>
          <a:xfrm>
            <a:off x="0" y="0"/>
            <a:ext cx="9906000" cy="6200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lg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</a:rPr>
              <a:t> 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09060" y="1838456"/>
            <a:ext cx="8255722" cy="1154558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s-ES" sz="2300" b="1" cap="all" baseline="0" dirty="0">
                <a:solidFill>
                  <a:schemeClr val="tx2"/>
                </a:solidFill>
                <a:latin typeface="+mn-lt"/>
                <a:ea typeface="Malgun Gothic" panose="020B0503020000020004" pitchFamily="34" charset="-127"/>
              </a:defRPr>
            </a:lvl1pPr>
          </a:lstStyle>
          <a:p>
            <a:pPr marL="0" lvl="0"/>
            <a:r>
              <a:rPr lang="es-ES" noProof="1"/>
              <a:t>Click to modify title</a:t>
            </a:r>
            <a:endParaRPr lang="es-ES" dirty="0"/>
          </a:p>
        </p:txBody>
      </p:sp>
      <p:graphicFrame>
        <p:nvGraphicFramePr>
          <p:cNvPr id="5" name="Objeto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474398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6" imgW="270" imgH="270" progId="TCLayout.ActiveDocument.1">
                  <p:embed/>
                </p:oleObj>
              </mc:Choice>
              <mc:Fallback>
                <p:oleObj name="Diapositiva de think-cell" r:id="rId6" imgW="270" imgH="270" progId="TCLayout.ActiveDocument.1">
                  <p:embed/>
                  <p:pic>
                    <p:nvPicPr>
                      <p:cNvPr id="5" name="Objeto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7" name="Objeto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388282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8" imgW="270" imgH="270" progId="TCLayout.ActiveDocument.1">
                  <p:embed/>
                </p:oleObj>
              </mc:Choice>
              <mc:Fallback>
                <p:oleObj name="Diapositiva de think-cell" r:id="rId8" imgW="270" imgH="270" progId="TCLayout.ActiveDocument.1">
                  <p:embed/>
                  <p:pic>
                    <p:nvPicPr>
                      <p:cNvPr id="7" name="Objeto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6D23702-E1E3-72FF-207B-869ECA05C0D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036788" y="6239202"/>
            <a:ext cx="2527011" cy="6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6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09060" y="1838456"/>
            <a:ext cx="8255722" cy="1154558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s-ES" sz="2300" b="1" cap="all" baseline="0" dirty="0">
                <a:solidFill>
                  <a:schemeClr val="tx2"/>
                </a:solidFill>
                <a:latin typeface="+mn-lt"/>
                <a:ea typeface="Malgun Gothic" panose="020B0503020000020004" pitchFamily="34" charset="-127"/>
              </a:defRPr>
            </a:lvl1pPr>
          </a:lstStyle>
          <a:p>
            <a:pPr marL="0" lvl="0"/>
            <a:r>
              <a:rPr lang="es-ES" noProof="1"/>
              <a:t>Agenda</a:t>
            </a:r>
            <a:endParaRPr lang="es-ES" dirty="0"/>
          </a:p>
        </p:txBody>
      </p:sp>
      <p:graphicFrame>
        <p:nvGraphicFramePr>
          <p:cNvPr id="5" name="Objeto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474398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6" imgW="270" imgH="270" progId="TCLayout.ActiveDocument.1">
                  <p:embed/>
                </p:oleObj>
              </mc:Choice>
              <mc:Fallback>
                <p:oleObj name="Diapositiva de think-cell" r:id="rId6" imgW="270" imgH="270" progId="TCLayout.ActiveDocument.1">
                  <p:embed/>
                  <p:pic>
                    <p:nvPicPr>
                      <p:cNvPr id="5" name="Objeto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7" name="Objeto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388282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8" imgW="270" imgH="270" progId="TCLayout.ActiveDocument.1">
                  <p:embed/>
                </p:oleObj>
              </mc:Choice>
              <mc:Fallback>
                <p:oleObj name="Diapositiva de think-cell" r:id="rId8" imgW="270" imgH="270" progId="TCLayout.ActiveDocument.1">
                  <p:embed/>
                  <p:pic>
                    <p:nvPicPr>
                      <p:cNvPr id="7" name="Objeto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14F651E-3236-6B41-6BC0-47C5DA85C424}"/>
              </a:ext>
            </a:extLst>
          </p:cNvPr>
          <p:cNvSpPr/>
          <p:nvPr userDrawn="1"/>
        </p:nvSpPr>
        <p:spPr>
          <a:xfrm>
            <a:off x="4572000" y="0"/>
            <a:ext cx="533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4762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cap="all" baseline="0" dirty="0">
                <a:solidFill>
                  <a:schemeClr val="accent5"/>
                </a:solidFill>
              </a:rPr>
              <a:t>Insert high</a:t>
            </a:r>
          </a:p>
          <a:p>
            <a:pPr algn="ctr"/>
            <a:r>
              <a:rPr lang="en-US" sz="4000" cap="all" baseline="0" dirty="0">
                <a:solidFill>
                  <a:schemeClr val="accent5"/>
                </a:solidFill>
              </a:rPr>
              <a:t>quality picture</a:t>
            </a:r>
          </a:p>
        </p:txBody>
      </p:sp>
    </p:spTree>
    <p:extLst>
      <p:ext uri="{BB962C8B-B14F-4D97-AF65-F5344CB8AC3E}">
        <p14:creationId xmlns:p14="http://schemas.microsoft.com/office/powerpoint/2010/main" val="354919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9" y="1140223"/>
            <a:ext cx="9325870" cy="1877437"/>
          </a:xfrm>
        </p:spPr>
        <p:txBody>
          <a:bodyPr wrap="square">
            <a:spAutoFit/>
          </a:bodyPr>
          <a:lstStyle>
            <a:lvl1pPr marL="179388" indent="-179388">
              <a:spcBef>
                <a:spcPts val="1200"/>
              </a:spcBef>
              <a:buClr>
                <a:schemeClr val="tx1"/>
              </a:buClr>
              <a:defRPr lang="es-E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76200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▪"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3763" indent="-158750">
              <a:spcBef>
                <a:spcPts val="600"/>
              </a:spcBef>
              <a:buClr>
                <a:schemeClr val="tx1"/>
              </a:buClr>
              <a:defRPr lang="es-E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149225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▪"/>
              <a:defRPr lang="es-E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725" indent="-149225">
              <a:spcBef>
                <a:spcPts val="600"/>
              </a:spcBef>
              <a:buClr>
                <a:schemeClr val="tx1"/>
              </a:buClr>
              <a:defRPr lang="es-E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9388" lvl="0" indent="-179388" algn="l" defTabSz="914400" rtl="0" eaLnBrk="1" latinLnBrk="0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Font typeface="Neo Sans Std" panose="020B0504030504040204" pitchFamily="34" charset="0"/>
              <a:buChar char="–"/>
            </a:pPr>
            <a:r>
              <a:rPr lang="en-US" noProof="0" dirty="0"/>
              <a:t>Text</a:t>
            </a:r>
          </a:p>
          <a:p>
            <a:pPr marL="179388" lvl="1" indent="-179388" algn="l" defTabSz="914400" rtl="0" eaLnBrk="1" latinLnBrk="0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Font typeface="Neo Sans Std" panose="020B0504030504040204" pitchFamily="34" charset="0"/>
              <a:buChar char="–"/>
            </a:pPr>
            <a:r>
              <a:rPr lang="en-US" noProof="0" dirty="0"/>
              <a:t>Second level</a:t>
            </a:r>
          </a:p>
          <a:p>
            <a:pPr marL="179388" lvl="2" indent="-179388" algn="l" defTabSz="914400" rtl="0" eaLnBrk="1" latinLnBrk="0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Font typeface="Neo Sans Std" panose="020B0504030504040204" pitchFamily="34" charset="0"/>
              <a:buChar char="–"/>
            </a:pPr>
            <a:r>
              <a:rPr lang="en-US" noProof="0" dirty="0"/>
              <a:t>Third level</a:t>
            </a:r>
          </a:p>
          <a:p>
            <a:pPr marL="179388" lvl="3" indent="-179388" algn="l" defTabSz="914400" rtl="0" eaLnBrk="1" latinLnBrk="0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Font typeface="Neo Sans Std" panose="020B0504030504040204" pitchFamily="34" charset="0"/>
              <a:buChar char="–"/>
            </a:pPr>
            <a:r>
              <a:rPr lang="en-US" noProof="0" dirty="0"/>
              <a:t>Fourth level</a:t>
            </a:r>
          </a:p>
          <a:p>
            <a:pPr marL="179388" lvl="4" indent="-179388" algn="l" defTabSz="914400" rtl="0" eaLnBrk="1" latinLnBrk="0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Font typeface="Neo Sans Std" panose="020B0504030504040204" pitchFamily="34" charset="0"/>
              <a:buChar char="–"/>
            </a:pPr>
            <a:r>
              <a:rPr lang="en-US" noProof="0" dirty="0"/>
              <a:t>Fifth level</a:t>
            </a:r>
          </a:p>
        </p:txBody>
      </p:sp>
      <p:sp>
        <p:nvSpPr>
          <p:cNvPr id="5" name="1 Título">
            <a:extLst>
              <a:ext uri="{FF2B5EF4-FFF2-40B4-BE49-F238E27FC236}">
                <a16:creationId xmlns:a16="http://schemas.microsoft.com/office/drawing/2014/main" id="{5BBCC1F1-C641-85D2-5366-85D1E104F5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480" y="402828"/>
            <a:ext cx="9361040" cy="633412"/>
          </a:xfrm>
        </p:spPr>
        <p:txBody>
          <a:bodyPr vert="horz" lIns="91440" tIns="0" rIns="91440" bIns="0" rtlCol="0" anchor="t">
            <a:noAutofit/>
          </a:bodyPr>
          <a:lstStyle>
            <a:lvl1pPr algn="l">
              <a:defRPr lang="es-E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6" name="12 Marcador de texto">
            <a:extLst>
              <a:ext uri="{FF2B5EF4-FFF2-40B4-BE49-F238E27FC236}">
                <a16:creationId xmlns:a16="http://schemas.microsoft.com/office/drawing/2014/main" id="{D7A90F70-3246-A12C-7192-F2E9918F60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480" y="218274"/>
            <a:ext cx="9361040" cy="188640"/>
          </a:xfrm>
        </p:spPr>
        <p:txBody>
          <a:bodyPr vert="horz" lIns="104400" tIns="45720" rIns="91440" bIns="45720" rtlCol="0" anchor="ctr">
            <a:noAutofit/>
          </a:bodyPr>
          <a:lstStyle>
            <a:lvl1pPr marL="0" indent="0">
              <a:buNone/>
              <a:defRPr lang="es-ES" sz="900" dirty="0" smtClean="0">
                <a:solidFill>
                  <a:schemeClr val="tx2"/>
                </a:solidFill>
                <a:latin typeface="+mn-lt"/>
                <a:ea typeface="Malgun Gothic" panose="020B0503020000020004" pitchFamily="34" charset="-127"/>
                <a:cs typeface="Malgun Gothic Semilight" panose="020B0502040204020203" pitchFamily="34" charset="-128"/>
              </a:defRPr>
            </a:lvl1pPr>
          </a:lstStyle>
          <a:p>
            <a:pPr marL="179388" lvl="0" indent="-179388"/>
            <a:r>
              <a:rPr lang="en-US" noProof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4467714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8" y="1140224"/>
            <a:ext cx="4437377" cy="1646605"/>
          </a:xfrm>
        </p:spPr>
        <p:txBody>
          <a:bodyPr>
            <a:spAutoFit/>
          </a:bodyPr>
          <a:lstStyle>
            <a:lvl1pPr marL="179388" indent="-179388" algn="l">
              <a:spcBef>
                <a:spcPts val="1200"/>
              </a:spcBef>
              <a:defRPr/>
            </a:lvl1pPr>
            <a:lvl2pPr marL="444500" indent="-179388" algn="l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▪"/>
              <a:defRPr/>
            </a:lvl2pPr>
            <a:lvl3pPr marL="717550" indent="-179388" algn="l">
              <a:spcBef>
                <a:spcPts val="600"/>
              </a:spcBef>
              <a:buClr>
                <a:schemeClr val="tx1"/>
              </a:buClr>
              <a:defRPr sz="1400"/>
            </a:lvl3pPr>
            <a:lvl4pPr marL="982663" indent="-179388" algn="l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▪"/>
              <a:defRPr sz="1400"/>
            </a:lvl4pPr>
            <a:lvl5pPr algn="l">
              <a:spcBef>
                <a:spcPts val="600"/>
              </a:spcBef>
              <a:buClr>
                <a:schemeClr val="tx1"/>
              </a:buClr>
              <a:defRPr sz="1400"/>
            </a:lvl5pPr>
          </a:lstStyle>
          <a:p>
            <a:pPr lvl="0"/>
            <a:r>
              <a:rPr lang="en-US" noProof="0" dirty="0"/>
              <a:t>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72480" y="402828"/>
            <a:ext cx="9361040" cy="633412"/>
          </a:xfrm>
        </p:spPr>
        <p:txBody>
          <a:bodyPr vert="horz" lIns="91440" tIns="0" rIns="91440" bIns="0" rtlCol="0" anchor="t">
            <a:noAutofit/>
          </a:bodyPr>
          <a:lstStyle>
            <a:lvl1pPr algn="l">
              <a:defRPr lang="es-E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8" name="12 Marcador de texto">
            <a:extLst>
              <a:ext uri="{FF2B5EF4-FFF2-40B4-BE49-F238E27FC236}">
                <a16:creationId xmlns:a16="http://schemas.microsoft.com/office/drawing/2014/main" id="{21B3FA17-321F-F195-C7D2-D8B0D7377A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480" y="218274"/>
            <a:ext cx="9361040" cy="188640"/>
          </a:xfrm>
        </p:spPr>
        <p:txBody>
          <a:bodyPr vert="horz" lIns="104400" tIns="45720" rIns="91440" bIns="45720" rtlCol="0" anchor="ctr">
            <a:noAutofit/>
          </a:bodyPr>
          <a:lstStyle>
            <a:lvl1pPr marL="0" indent="0">
              <a:buNone/>
              <a:defRPr lang="es-ES" sz="900" dirty="0" smtClean="0">
                <a:solidFill>
                  <a:schemeClr val="tx2"/>
                </a:solidFill>
                <a:latin typeface="+mn-lt"/>
                <a:ea typeface="Malgun Gothic" panose="020B0503020000020004" pitchFamily="34" charset="-127"/>
                <a:cs typeface="Malgun Gothic Semilight" panose="020B0502040204020203" pitchFamily="34" charset="-128"/>
              </a:defRPr>
            </a:lvl1pPr>
          </a:lstStyle>
          <a:p>
            <a:pPr marL="179388" lvl="0" indent="-179388"/>
            <a:r>
              <a:rPr lang="en-US" noProof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470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AD040CA2-0C07-F482-F4EB-3E5ACB88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480" y="402828"/>
            <a:ext cx="9361040" cy="633412"/>
          </a:xfrm>
        </p:spPr>
        <p:txBody>
          <a:bodyPr vert="horz" lIns="91440" tIns="0" rIns="91440" bIns="0" rtlCol="0" anchor="t">
            <a:noAutofit/>
          </a:bodyPr>
          <a:lstStyle>
            <a:lvl1pPr algn="l">
              <a:defRPr lang="es-ES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7" name="12 Marcador de texto">
            <a:extLst>
              <a:ext uri="{FF2B5EF4-FFF2-40B4-BE49-F238E27FC236}">
                <a16:creationId xmlns:a16="http://schemas.microsoft.com/office/drawing/2014/main" id="{B20DD1B8-AA69-4625-1099-A20782E860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480" y="218274"/>
            <a:ext cx="9361040" cy="188640"/>
          </a:xfrm>
        </p:spPr>
        <p:txBody>
          <a:bodyPr vert="horz" lIns="104400" tIns="45720" rIns="91440" bIns="45720" rtlCol="0" anchor="ctr">
            <a:noAutofit/>
          </a:bodyPr>
          <a:lstStyle>
            <a:lvl1pPr marL="0" indent="0">
              <a:buNone/>
              <a:defRPr lang="es-ES" sz="900" dirty="0" smtClean="0">
                <a:solidFill>
                  <a:schemeClr val="tx2"/>
                </a:solidFill>
                <a:latin typeface="+mn-lt"/>
                <a:ea typeface="Malgun Gothic" panose="020B0503020000020004" pitchFamily="34" charset="-127"/>
                <a:cs typeface="Malgun Gothic Semilight" panose="020B0502040204020203" pitchFamily="34" charset="-128"/>
              </a:defRPr>
            </a:lvl1pPr>
          </a:lstStyle>
          <a:p>
            <a:pPr marL="179388" lvl="0" indent="-179388"/>
            <a:r>
              <a:rPr lang="en-US" noProof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0973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7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075976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6" imgW="270" imgH="270" progId="TCLayout.ActiveDocument.1">
                  <p:embed/>
                </p:oleObj>
              </mc:Choice>
              <mc:Fallback>
                <p:oleObj name="Diapositiva de think-cell" r:id="rId6" imgW="270" imgH="270" progId="TCLayout.ActiveDocument.1">
                  <p:embed/>
                  <p:pic>
                    <p:nvPicPr>
                      <p:cNvPr id="5" name="Objeto 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7" name="Objeto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129865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8" imgW="270" imgH="270" progId="TCLayout.ActiveDocument.1">
                  <p:embed/>
                </p:oleObj>
              </mc:Choice>
              <mc:Fallback>
                <p:oleObj name="Diapositiva de think-cell" r:id="rId8" imgW="270" imgH="270" progId="TCLayout.ActiveDocument.1">
                  <p:embed/>
                  <p:pic>
                    <p:nvPicPr>
                      <p:cNvPr id="7" name="Objeto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ángulo 7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s-ES" sz="2000" b="1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3" name="Imagem 32">
            <a:extLst>
              <a:ext uri="{FF2B5EF4-FFF2-40B4-BE49-F238E27FC236}">
                <a16:creationId xmlns:a16="http://schemas.microsoft.com/office/drawing/2014/main" id="{D29C0198-0AAC-2BC6-6095-3D3A580980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700" r="6548"/>
          <a:stretch/>
        </p:blipFill>
        <p:spPr>
          <a:xfrm>
            <a:off x="-1" y="-2"/>
            <a:ext cx="9906001" cy="140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5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72480" y="402828"/>
            <a:ext cx="9361040" cy="633412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/>
          <a:p>
            <a:r>
              <a:rPr lang="en-US" noProof="0"/>
              <a:t>Click to modify title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7648" y="1140570"/>
            <a:ext cx="9334417" cy="16466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noProof="0" dirty="0"/>
              <a:t>Click to modify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79 Rectángulo">
            <a:extLst>
              <a:ext uri="{FF2B5EF4-FFF2-40B4-BE49-F238E27FC236}">
                <a16:creationId xmlns:a16="http://schemas.microsoft.com/office/drawing/2014/main" id="{CB3F5060-1486-0B6C-BD80-05E6547F58F3}"/>
              </a:ext>
            </a:extLst>
          </p:cNvPr>
          <p:cNvSpPr/>
          <p:nvPr userDrawn="1"/>
        </p:nvSpPr>
        <p:spPr>
          <a:xfrm>
            <a:off x="0" y="6719298"/>
            <a:ext cx="9906000" cy="148975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lgDash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60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</a:endParaRPr>
          </a:p>
        </p:txBody>
      </p:sp>
      <p:sp>
        <p:nvSpPr>
          <p:cNvPr id="7" name="2 Marcador de número de diapositiva"/>
          <p:cNvSpPr txBox="1">
            <a:spLocks/>
          </p:cNvSpPr>
          <p:nvPr/>
        </p:nvSpPr>
        <p:spPr>
          <a:xfrm>
            <a:off x="9598025" y="29130"/>
            <a:ext cx="288000" cy="223488"/>
          </a:xfrm>
          <a:prstGeom prst="rect">
            <a:avLst/>
          </a:prstGeom>
          <a:noFill/>
        </p:spPr>
        <p:txBody>
          <a:bodyPr lIns="0" tIns="0" rIns="0" bIns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CEF99-55C6-4480-A94C-7A7D18CCB18B}" type="slidenum">
              <a:rPr kumimoji="0" lang="es-ES" sz="1000" b="0" i="0" u="none" strike="noStrike" kern="1200" cap="none" spc="0" normalizeH="0" baseline="0" noProof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0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264D89E-257D-5F16-256D-EC35E53D1984}"/>
              </a:ext>
            </a:extLst>
          </p:cNvPr>
          <p:cNvSpPr txBox="1"/>
          <p:nvPr userDrawn="1"/>
        </p:nvSpPr>
        <p:spPr>
          <a:xfrm>
            <a:off x="3957430" y="6673065"/>
            <a:ext cx="2436886" cy="230832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SITRAER 2022, São José dos Campos. SITXYZ</a:t>
            </a:r>
          </a:p>
        </p:txBody>
      </p:sp>
    </p:spTree>
    <p:extLst>
      <p:ext uri="{BB962C8B-B14F-4D97-AF65-F5344CB8AC3E}">
        <p14:creationId xmlns:p14="http://schemas.microsoft.com/office/powerpoint/2010/main" val="229050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81" r:id="rId4"/>
    <p:sldLayoutId id="2147483682" r:id="rId5"/>
    <p:sldLayoutId id="2147483683" r:id="rId6"/>
    <p:sldLayoutId id="2147483685" r:id="rId7"/>
    <p:sldLayoutId id="2147483692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2400" b="0" kern="1200">
          <a:solidFill>
            <a:schemeClr val="tx1"/>
          </a:solidFill>
          <a:latin typeface="Nirmala UI" panose="020B0502040204020203" pitchFamily="34" charset="0"/>
          <a:ea typeface="Nirmala UI" panose="020B0502040204020203" pitchFamily="34" charset="0"/>
          <a:cs typeface="Nirmala UI" panose="020B0502040204020203" pitchFamily="34" charset="0"/>
        </a:defRPr>
      </a:lvl1pPr>
    </p:titleStyle>
    <p:bodyStyle>
      <a:lvl1pPr marL="179388" indent="-179388" algn="l" defTabSz="914400" rtl="0" eaLnBrk="1" latinLnBrk="0" hangingPunct="1">
        <a:spcBef>
          <a:spcPts val="1200"/>
        </a:spcBef>
        <a:buClr>
          <a:schemeClr val="tx1">
            <a:lumMod val="90000"/>
            <a:lumOff val="10000"/>
          </a:schemeClr>
        </a:buClr>
        <a:buFont typeface="Neo Sans Std" panose="020B0504030504040204" pitchFamily="34" charset="0"/>
        <a:buChar char="–"/>
        <a:defRPr lang="es-ES" sz="1800" kern="1200" smtClean="0">
          <a:solidFill>
            <a:schemeClr val="tx1"/>
          </a:solidFill>
          <a:latin typeface="Nirmala UI Semilight" panose="020B0402040204020203" pitchFamily="34" charset="0"/>
          <a:ea typeface="Nirmala UI Semilight" panose="020B0402040204020203" pitchFamily="34" charset="0"/>
          <a:cs typeface="Nirmala UI Semilight" panose="020B0402040204020203" pitchFamily="34" charset="0"/>
        </a:defRPr>
      </a:lvl1pPr>
      <a:lvl2pPr marL="444500" indent="-179388" algn="l" defTabSz="914400" rtl="0" eaLnBrk="1" latinLnBrk="0" hangingPunct="1">
        <a:spcBef>
          <a:spcPts val="1200"/>
        </a:spcBef>
        <a:buClr>
          <a:schemeClr val="tx1">
            <a:lumMod val="90000"/>
            <a:lumOff val="10000"/>
          </a:schemeClr>
        </a:buClr>
        <a:buFont typeface="Wingdings" panose="05000000000000000000" pitchFamily="2" charset="2"/>
        <a:buChar char="§"/>
        <a:tabLst/>
        <a:defRPr lang="es-ES" sz="1600" kern="1200" smtClean="0">
          <a:solidFill>
            <a:schemeClr val="tx1"/>
          </a:solidFill>
          <a:latin typeface="Nirmala UI Semilight" panose="020B0402040204020203" pitchFamily="34" charset="0"/>
          <a:ea typeface="Nirmala UI Semilight" panose="020B0402040204020203" pitchFamily="34" charset="0"/>
          <a:cs typeface="Nirmala UI Semilight" panose="020B0402040204020203" pitchFamily="34" charset="0"/>
        </a:defRPr>
      </a:lvl2pPr>
      <a:lvl3pPr marL="717550" indent="-179388" algn="l" defTabSz="914400" rtl="0" eaLnBrk="1" latinLnBrk="0" hangingPunct="1">
        <a:spcBef>
          <a:spcPts val="600"/>
        </a:spcBef>
        <a:buClr>
          <a:schemeClr val="tx1">
            <a:lumMod val="90000"/>
            <a:lumOff val="10000"/>
          </a:schemeClr>
        </a:buClr>
        <a:buFont typeface="Neo Sans Std" panose="020B0504030504040204" pitchFamily="34" charset="0"/>
        <a:buChar char="–"/>
        <a:defRPr lang="es-ES" sz="1400" kern="1200" smtClean="0">
          <a:solidFill>
            <a:schemeClr val="tx1"/>
          </a:solidFill>
          <a:latin typeface="Nirmala UI Semilight" panose="020B0402040204020203" pitchFamily="34" charset="0"/>
          <a:ea typeface="Nirmala UI Semilight" panose="020B0402040204020203" pitchFamily="34" charset="0"/>
          <a:cs typeface="Nirmala UI Semilight" panose="020B0402040204020203" pitchFamily="34" charset="0"/>
        </a:defRPr>
      </a:lvl3pPr>
      <a:lvl4pPr marL="1076325" indent="-179388" algn="l" defTabSz="914400" rtl="0" eaLnBrk="1" latinLnBrk="0" hangingPunct="1">
        <a:spcBef>
          <a:spcPts val="600"/>
        </a:spcBef>
        <a:buClr>
          <a:schemeClr val="tx1">
            <a:lumMod val="90000"/>
            <a:lumOff val="10000"/>
          </a:schemeClr>
        </a:buClr>
        <a:buFont typeface="Wingdings" panose="05000000000000000000" pitchFamily="2" charset="2"/>
        <a:buChar char="§"/>
        <a:defRPr lang="es-ES" sz="1400" kern="1200" smtClean="0">
          <a:solidFill>
            <a:schemeClr val="tx1"/>
          </a:solidFill>
          <a:latin typeface="Nirmala UI Semilight" panose="020B0402040204020203" pitchFamily="34" charset="0"/>
          <a:ea typeface="Nirmala UI Semilight" panose="020B0402040204020203" pitchFamily="34" charset="0"/>
          <a:cs typeface="Nirmala UI Semilight" panose="020B0402040204020203" pitchFamily="34" charset="0"/>
        </a:defRPr>
      </a:lvl4pPr>
      <a:lvl5pPr marL="1341438" indent="-179388" algn="l" defTabSz="914400" rtl="0" eaLnBrk="1" latinLnBrk="0" hangingPunct="1">
        <a:spcBef>
          <a:spcPts val="600"/>
        </a:spcBef>
        <a:buClr>
          <a:schemeClr val="tx1">
            <a:lumMod val="90000"/>
            <a:lumOff val="10000"/>
          </a:schemeClr>
        </a:buClr>
        <a:buFont typeface="Neo Sans Std" panose="020B0504030504040204" pitchFamily="34" charset="0"/>
        <a:buChar char="–"/>
        <a:defRPr lang="es-ES" sz="1400" kern="1200" dirty="0" smtClean="0">
          <a:solidFill>
            <a:schemeClr val="tx1"/>
          </a:solidFill>
          <a:latin typeface="Nirmala UI Semilight" panose="020B0402040204020203" pitchFamily="34" charset="0"/>
          <a:ea typeface="Nirmala UI Semilight" panose="020B0402040204020203" pitchFamily="34" charset="0"/>
          <a:cs typeface="Nirmala UI Semilight" panose="020B04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7">
          <p15:clr>
            <a:srgbClr val="F26B43"/>
          </p15:clr>
        </p15:guide>
        <p15:guide id="2" pos="6046">
          <p15:clr>
            <a:srgbClr val="F26B43"/>
          </p15:clr>
        </p15:guide>
        <p15:guide id="3" orient="horz" pos="754">
          <p15:clr>
            <a:srgbClr val="F26B43"/>
          </p15:clr>
        </p15:guide>
        <p15:guide id="4" orient="horz" pos="3906">
          <p15:clr>
            <a:srgbClr val="F26B43"/>
          </p15:clr>
        </p15:guide>
        <p15:guide id="5" orient="horz" pos="411">
          <p15:clr>
            <a:srgbClr val="F26B43"/>
          </p15:clr>
        </p15:guide>
        <p15:guide id="6" orient="horz" pos="2319">
          <p15:clr>
            <a:srgbClr val="F26B43"/>
          </p15:clr>
        </p15:guide>
        <p15:guide id="7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sitraer.ita.br/sitraer2022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sitraer2022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ddleeastmonitor.com/20181028-istanbuls-new-airport-ready-to-open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3E8CF3F-C9A1-D4C1-9395-5796F0903C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Recommendations to paper presentation at the </a:t>
            </a:r>
            <a:r>
              <a:rPr lang="en-US" dirty="0" err="1"/>
              <a:t>Sitraer</a:t>
            </a:r>
            <a:r>
              <a:rPr lang="en-US" dirty="0"/>
              <a:t> 2022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842DC95-2D61-ACAB-A19B-85CCE3E9B517}"/>
              </a:ext>
            </a:extLst>
          </p:cNvPr>
          <p:cNvSpPr txBox="1"/>
          <p:nvPr/>
        </p:nvSpPr>
        <p:spPr>
          <a:xfrm>
            <a:off x="4114210" y="4367392"/>
            <a:ext cx="1665842" cy="369332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Authors’ name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5ACD674-0A98-069B-6184-78CC6EDDE1D9}"/>
              </a:ext>
            </a:extLst>
          </p:cNvPr>
          <p:cNvSpPr txBox="1"/>
          <p:nvPr/>
        </p:nvSpPr>
        <p:spPr>
          <a:xfrm>
            <a:off x="4397936" y="4853603"/>
            <a:ext cx="1098379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Institution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94AC353-10A4-BA0C-9662-2B1CD6A0E0C8}"/>
              </a:ext>
            </a:extLst>
          </p:cNvPr>
          <p:cNvSpPr txBox="1"/>
          <p:nvPr/>
        </p:nvSpPr>
        <p:spPr>
          <a:xfrm>
            <a:off x="872836" y="3429000"/>
            <a:ext cx="870751" cy="33855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r>
              <a:rPr lang="en-US" sz="1600" b="1" dirty="0">
                <a:latin typeface="+mj-lt"/>
              </a:rPr>
              <a:t>SITXYZ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620D43DC-E63C-32BD-F0DC-8457D837A355}"/>
              </a:ext>
            </a:extLst>
          </p:cNvPr>
          <p:cNvSpPr/>
          <p:nvPr/>
        </p:nvSpPr>
        <p:spPr>
          <a:xfrm>
            <a:off x="3298432" y="5309036"/>
            <a:ext cx="3297382" cy="870091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Optional logo of your institution in this area</a:t>
            </a:r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95C57894-3972-0838-CE33-D5885F8B00D1}"/>
              </a:ext>
            </a:extLst>
          </p:cNvPr>
          <p:cNvSpPr/>
          <p:nvPr/>
        </p:nvSpPr>
        <p:spPr>
          <a:xfrm>
            <a:off x="568032" y="4350326"/>
            <a:ext cx="1390871" cy="337021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Article code</a:t>
            </a: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D5F77DB9-D1F0-E1E0-13CB-8ED4265A966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1263468" y="3865417"/>
            <a:ext cx="0" cy="484909"/>
          </a:xfrm>
          <a:prstGeom prst="straightConnector1">
            <a:avLst/>
          </a:prstGeom>
          <a:noFill/>
          <a:ln w="28575" cap="rnd">
            <a:solidFill>
              <a:srgbClr val="FFC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43925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FFD5D85-19A2-670B-5F0C-EC27E8FD0671}"/>
              </a:ext>
            </a:extLst>
          </p:cNvPr>
          <p:cNvSpPr txBox="1"/>
          <p:nvPr/>
        </p:nvSpPr>
        <p:spPr>
          <a:xfrm>
            <a:off x="1879599" y="1800088"/>
            <a:ext cx="6146801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We are looking forward to have you</a:t>
            </a:r>
          </a:p>
          <a:p>
            <a:pPr algn="ctr"/>
            <a:r>
              <a:rPr lang="en-US" sz="2000" dirty="0">
                <a:latin typeface="+mj-lt"/>
              </a:rPr>
              <a:t>in São José dos Campos for the SITRAER 2022!</a:t>
            </a:r>
          </a:p>
        </p:txBody>
      </p:sp>
      <p:pic>
        <p:nvPicPr>
          <p:cNvPr id="7" name="Imagem 6">
            <a:hlinkClick r:id="rId2"/>
            <a:extLst>
              <a:ext uri="{FF2B5EF4-FFF2-40B4-BE49-F238E27FC236}">
                <a16:creationId xmlns:a16="http://schemas.microsoft.com/office/drawing/2014/main" id="{5586CB0A-CC22-4475-F6A0-8BD673D8BB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745" y="2680855"/>
            <a:ext cx="2304508" cy="230728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D1F78D6-DE51-EBC9-9B75-F93DADE6F81A}"/>
              </a:ext>
            </a:extLst>
          </p:cNvPr>
          <p:cNvSpPr txBox="1"/>
          <p:nvPr/>
        </p:nvSpPr>
        <p:spPr>
          <a:xfrm>
            <a:off x="1879599" y="5161017"/>
            <a:ext cx="6146801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ctr"/>
            <a:r>
              <a:rPr lang="en-US" sz="2000" i="1" dirty="0">
                <a:latin typeface="+mj-lt"/>
              </a:rPr>
              <a:t>The Organizing Committee</a:t>
            </a:r>
          </a:p>
          <a:p>
            <a:pPr algn="ctr"/>
            <a:r>
              <a:rPr lang="en-US" sz="1600" dirty="0">
                <a:solidFill>
                  <a:srgbClr val="123859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sitraer2022@gmail.com</a:t>
            </a:r>
            <a:r>
              <a:rPr lang="en-US" sz="1600" dirty="0">
                <a:solidFill>
                  <a:srgbClr val="123859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056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4A3DB-F68A-8174-74A0-D4F1C9046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E7A0C9-179C-C1A3-61AA-1BFA8F93CCB5}"/>
              </a:ext>
            </a:extLst>
          </p:cNvPr>
          <p:cNvSpPr txBox="1"/>
          <p:nvPr/>
        </p:nvSpPr>
        <p:spPr>
          <a:xfrm>
            <a:off x="1108364" y="3283527"/>
            <a:ext cx="1984839" cy="1477328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r>
              <a:rPr lang="en-US" dirty="0"/>
              <a:t>Font and sizing</a:t>
            </a:r>
          </a:p>
          <a:p>
            <a:r>
              <a:rPr lang="en-US" dirty="0"/>
              <a:t>Coloring</a:t>
            </a:r>
          </a:p>
          <a:p>
            <a:r>
              <a:rPr lang="en-US" dirty="0"/>
              <a:t>Figures and tables</a:t>
            </a:r>
          </a:p>
          <a:p>
            <a:r>
              <a:rPr lang="en-US" dirty="0"/>
              <a:t>Content</a:t>
            </a:r>
          </a:p>
          <a:p>
            <a:r>
              <a:rPr lang="en-US" dirty="0"/>
              <a:t>Timing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CD1637B-B512-A2AA-8F6D-A248D30F7A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36" t="368" r="47594" b="368"/>
          <a:stretch/>
        </p:blipFill>
        <p:spPr>
          <a:xfrm>
            <a:off x="4572000" y="-1"/>
            <a:ext cx="5334000" cy="6858001"/>
          </a:xfrm>
          <a:prstGeom prst="rect">
            <a:avLst/>
          </a:prstGeom>
        </p:spPr>
      </p:pic>
      <p:sp>
        <p:nvSpPr>
          <p:cNvPr id="6" name="Retângulo: Cantos Diagonais Arredondados 5">
            <a:extLst>
              <a:ext uri="{FF2B5EF4-FFF2-40B4-BE49-F238E27FC236}">
                <a16:creationId xmlns:a16="http://schemas.microsoft.com/office/drawing/2014/main" id="{88E76C2A-959E-BEA0-A480-FC21B6212E64}"/>
              </a:ext>
            </a:extLst>
          </p:cNvPr>
          <p:cNvSpPr/>
          <p:nvPr/>
        </p:nvSpPr>
        <p:spPr>
          <a:xfrm rot="20108310">
            <a:off x="45964" y="303879"/>
            <a:ext cx="1539518" cy="426187"/>
          </a:xfrm>
          <a:prstGeom prst="round2DiagRect">
            <a:avLst>
              <a:gd name="adj1" fmla="val 0"/>
              <a:gd name="adj2" fmla="val 50000"/>
            </a:avLst>
          </a:prstGeom>
          <a:noFill/>
          <a:ln w="19050">
            <a:solidFill>
              <a:srgbClr val="FFC000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Optional slide</a:t>
            </a:r>
          </a:p>
        </p:txBody>
      </p:sp>
    </p:spTree>
    <p:extLst>
      <p:ext uri="{BB962C8B-B14F-4D97-AF65-F5344CB8AC3E}">
        <p14:creationId xmlns:p14="http://schemas.microsoft.com/office/powerpoint/2010/main" val="213560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13B712CF-8143-D28C-797E-86E6135A89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7648" y="1140224"/>
            <a:ext cx="8808643" cy="4924425"/>
          </a:xfrm>
        </p:spPr>
        <p:txBody>
          <a:bodyPr/>
          <a:lstStyle/>
          <a:p>
            <a:r>
              <a:rPr lang="en-US" dirty="0"/>
              <a:t>All document may be written using either font Nirmala UI (titles) or Nirmala UI </a:t>
            </a:r>
            <a:r>
              <a:rPr lang="en-US" dirty="0" err="1"/>
              <a:t>Semilight</a:t>
            </a:r>
            <a:r>
              <a:rPr lang="en-US" dirty="0"/>
              <a:t> (text)</a:t>
            </a:r>
          </a:p>
          <a:p>
            <a:endParaRPr lang="en-US" dirty="0"/>
          </a:p>
          <a:p>
            <a:r>
              <a:rPr lang="en-US" dirty="0"/>
              <a:t>Authors must guarantee the readability of the presentation, therefore the suggested font sizing is proposed:</a:t>
            </a:r>
          </a:p>
          <a:p>
            <a:pPr lvl="1"/>
            <a:r>
              <a:rPr lang="en-US" dirty="0"/>
              <a:t>Titles: 24pt</a:t>
            </a:r>
          </a:p>
          <a:p>
            <a:pPr lvl="1"/>
            <a:r>
              <a:rPr lang="en-US" dirty="0"/>
              <a:t>First level text: 18pt</a:t>
            </a:r>
          </a:p>
          <a:p>
            <a:pPr lvl="1"/>
            <a:r>
              <a:rPr lang="en-US" dirty="0"/>
              <a:t>Second level text: 16pt</a:t>
            </a:r>
          </a:p>
          <a:p>
            <a:pPr lvl="1"/>
            <a:r>
              <a:rPr lang="en-US" dirty="0"/>
              <a:t>Third level text or further: 14pt</a:t>
            </a:r>
          </a:p>
          <a:p>
            <a:pPr lvl="1"/>
            <a:r>
              <a:rPr lang="en-US" dirty="0"/>
              <a:t>Caption: 11pt</a:t>
            </a:r>
          </a:p>
          <a:p>
            <a:endParaRPr lang="en-US" dirty="0"/>
          </a:p>
          <a:p>
            <a:r>
              <a:rPr lang="en-US" dirty="0"/>
              <a:t>Authors may highlight text throughout the document with </a:t>
            </a:r>
            <a:r>
              <a:rPr lang="en-US" b="1" dirty="0"/>
              <a:t>bold</a:t>
            </a:r>
            <a:r>
              <a:rPr lang="en-US" dirty="0"/>
              <a:t>, </a:t>
            </a:r>
            <a:r>
              <a:rPr lang="en-US" i="1" dirty="0"/>
              <a:t>italic,</a:t>
            </a:r>
            <a:r>
              <a:rPr lang="en-US" dirty="0"/>
              <a:t> </a:t>
            </a:r>
            <a:r>
              <a:rPr lang="en-US" u="sng" dirty="0"/>
              <a:t>underline</a:t>
            </a:r>
            <a:r>
              <a:rPr lang="en-US" dirty="0"/>
              <a:t> or even </a:t>
            </a:r>
            <a:r>
              <a:rPr lang="en-US" dirty="0">
                <a:solidFill>
                  <a:schemeClr val="accent1"/>
                </a:solidFill>
              </a:rPr>
              <a:t>colors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6274B73-7E15-C7F5-6A41-9ECE60BC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sizing for title and text are suggested in order to provide good readability to the audience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F04CC7-1D4B-9952-A6E5-C83ECA24BF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Recommendations to paper presentation – Font and sizing</a:t>
            </a:r>
          </a:p>
        </p:txBody>
      </p:sp>
    </p:spTree>
    <p:extLst>
      <p:ext uri="{BB962C8B-B14F-4D97-AF65-F5344CB8AC3E}">
        <p14:creationId xmlns:p14="http://schemas.microsoft.com/office/powerpoint/2010/main" val="428666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56274B73-7E15-C7F5-6A41-9ECE60BC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 are encouraged to follow the SITRAER 2022 official palette of colors, although it is </a:t>
            </a:r>
            <a:r>
              <a:rPr lang="en-US" b="1" dirty="0"/>
              <a:t>not mandatory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F04CC7-1D4B-9952-A6E5-C83ECA24BF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Recommendations to paper presentation - Coloring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88051F0-17A4-5E8E-5A60-A5A33F07DD4C}"/>
              </a:ext>
            </a:extLst>
          </p:cNvPr>
          <p:cNvSpPr/>
          <p:nvPr/>
        </p:nvSpPr>
        <p:spPr>
          <a:xfrm>
            <a:off x="6296890" y="1419051"/>
            <a:ext cx="2961409" cy="550718"/>
          </a:xfrm>
          <a:prstGeom prst="rect">
            <a:avLst/>
          </a:prstGeom>
          <a:solidFill>
            <a:schemeClr val="tx2"/>
          </a:solidFill>
          <a:ln w="47625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1756488-ACF0-F7C9-BF10-15066C5C89F3}"/>
              </a:ext>
            </a:extLst>
          </p:cNvPr>
          <p:cNvSpPr/>
          <p:nvPr/>
        </p:nvSpPr>
        <p:spPr>
          <a:xfrm>
            <a:off x="6296890" y="2190635"/>
            <a:ext cx="2961409" cy="550718"/>
          </a:xfrm>
          <a:prstGeom prst="rect">
            <a:avLst/>
          </a:prstGeom>
          <a:solidFill>
            <a:schemeClr val="accent1"/>
          </a:solidFill>
          <a:ln w="47625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1B98790-3A8C-066D-4972-C18466B463D1}"/>
              </a:ext>
            </a:extLst>
          </p:cNvPr>
          <p:cNvSpPr/>
          <p:nvPr/>
        </p:nvSpPr>
        <p:spPr>
          <a:xfrm>
            <a:off x="6296890" y="2962219"/>
            <a:ext cx="2961409" cy="550718"/>
          </a:xfrm>
          <a:prstGeom prst="rect">
            <a:avLst/>
          </a:prstGeom>
          <a:solidFill>
            <a:schemeClr val="accent2"/>
          </a:solidFill>
          <a:ln w="47625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5EB319F-C529-CEAC-BDC7-7F5712BD0077}"/>
              </a:ext>
            </a:extLst>
          </p:cNvPr>
          <p:cNvSpPr/>
          <p:nvPr/>
        </p:nvSpPr>
        <p:spPr>
          <a:xfrm>
            <a:off x="6296890" y="3733803"/>
            <a:ext cx="2961409" cy="550718"/>
          </a:xfrm>
          <a:prstGeom prst="rect">
            <a:avLst/>
          </a:prstGeom>
          <a:solidFill>
            <a:schemeClr val="accent3"/>
          </a:solidFill>
          <a:ln w="47625">
            <a:solidFill>
              <a:schemeClr val="accent3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CA53267-F979-0F17-C1B7-4601D1466637}"/>
              </a:ext>
            </a:extLst>
          </p:cNvPr>
          <p:cNvSpPr/>
          <p:nvPr/>
        </p:nvSpPr>
        <p:spPr>
          <a:xfrm>
            <a:off x="6296890" y="4505387"/>
            <a:ext cx="2961409" cy="550718"/>
          </a:xfrm>
          <a:prstGeom prst="rect">
            <a:avLst/>
          </a:prstGeom>
          <a:solidFill>
            <a:schemeClr val="accent4"/>
          </a:solidFill>
          <a:ln w="476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F64D4B3-0088-A7F7-4EBB-8826616B87F1}"/>
              </a:ext>
            </a:extLst>
          </p:cNvPr>
          <p:cNvSpPr/>
          <p:nvPr/>
        </p:nvSpPr>
        <p:spPr>
          <a:xfrm>
            <a:off x="6296890" y="5276971"/>
            <a:ext cx="2961409" cy="550718"/>
          </a:xfrm>
          <a:prstGeom prst="rect">
            <a:avLst/>
          </a:prstGeom>
          <a:solidFill>
            <a:schemeClr val="accent5"/>
          </a:solidFill>
          <a:ln w="47625">
            <a:solidFill>
              <a:schemeClr val="accent5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A44ACB6-E942-51D0-72BA-E519A67908F0}"/>
              </a:ext>
            </a:extLst>
          </p:cNvPr>
          <p:cNvSpPr/>
          <p:nvPr/>
        </p:nvSpPr>
        <p:spPr>
          <a:xfrm>
            <a:off x="6296890" y="6048555"/>
            <a:ext cx="2961409" cy="550718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5B0D5AD4-18C8-69EB-600F-3353D9022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01" y="1529086"/>
            <a:ext cx="2520000" cy="1029412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DEC5E75D-AC88-5CB9-5685-65A64FB1E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884" y="2036436"/>
            <a:ext cx="2520000" cy="9429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A4DEBFF-609D-745F-DBCC-D3C42D59E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01" y="2786924"/>
            <a:ext cx="2520000" cy="1034268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30E556A8-AFFA-E8C1-3085-8E4D6EF83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9884" y="3226251"/>
            <a:ext cx="2520000" cy="1078824"/>
          </a:xfrm>
          <a:prstGeom prst="rect">
            <a:avLst/>
          </a:prstGeom>
          <a:ln>
            <a:solidFill>
              <a:schemeClr val="accent3"/>
            </a:solidFill>
          </a:ln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57118ACD-4E23-EFCC-7042-DAEFB50BA6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01" y="3980345"/>
            <a:ext cx="2520000" cy="104388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1C167768-97FF-17E6-A1A4-5EAE5371A8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9884" y="4496505"/>
            <a:ext cx="2520000" cy="1047272"/>
          </a:xfrm>
          <a:prstGeom prst="rect">
            <a:avLst/>
          </a:prstGeom>
          <a:ln>
            <a:solidFill>
              <a:schemeClr val="accent5"/>
            </a:solidFill>
          </a:ln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A3776B8B-9817-021D-FBC3-948F6E075D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401" y="5197231"/>
            <a:ext cx="2520000" cy="111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9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AFF50C80-0F6B-8F7B-252F-3BEEFF9C2D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7649" y="1140223"/>
            <a:ext cx="9325870" cy="1077218"/>
          </a:xfrm>
        </p:spPr>
        <p:txBody>
          <a:bodyPr/>
          <a:lstStyle/>
          <a:p>
            <a:r>
              <a:rPr lang="en-US" dirty="0"/>
              <a:t>Numbering, caption and sources are recommended to be presented with all figures and tables</a:t>
            </a:r>
          </a:p>
          <a:p>
            <a:r>
              <a:rPr lang="en-US" dirty="0"/>
              <a:t>Schemes should follow authors’ preferences as they wish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49F0F95-D8AC-D5D1-57F1-9A64DA1C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 and tables are prone to be part of a presentation. Some examples are provided as follows: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C37323-9150-6BBC-EF1C-6BE816573B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Recommendations to paper presentation – Figures and tables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48AEA61-C6E0-EB72-3A6B-F07EF16624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2584756"/>
              </p:ext>
            </p:extLst>
          </p:nvPr>
        </p:nvGraphicFramePr>
        <p:xfrm>
          <a:off x="317622" y="2284127"/>
          <a:ext cx="4554968" cy="310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FCA82563-4C08-4EA5-7A17-5108765CE5F9}"/>
              </a:ext>
            </a:extLst>
          </p:cNvPr>
          <p:cNvSpPr txBox="1"/>
          <p:nvPr/>
        </p:nvSpPr>
        <p:spPr>
          <a:xfrm>
            <a:off x="272480" y="5399184"/>
            <a:ext cx="3339376" cy="261610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r>
              <a:rPr lang="en-US" sz="1100" dirty="0"/>
              <a:t>Figure 1 Caption of the figure. Source: SITRAER 2022.</a:t>
            </a:r>
          </a:p>
        </p:txBody>
      </p:sp>
      <p:graphicFrame>
        <p:nvGraphicFramePr>
          <p:cNvPr id="6" name="Tabela 8">
            <a:extLst>
              <a:ext uri="{FF2B5EF4-FFF2-40B4-BE49-F238E27FC236}">
                <a16:creationId xmlns:a16="http://schemas.microsoft.com/office/drawing/2014/main" id="{EB5433B5-921C-61C5-B7B9-D3DF2089A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36278"/>
              </p:ext>
            </p:extLst>
          </p:nvPr>
        </p:nvGraphicFramePr>
        <p:xfrm>
          <a:off x="5033412" y="4292200"/>
          <a:ext cx="455497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0224">
                  <a:extLst>
                    <a:ext uri="{9D8B030D-6E8A-4147-A177-3AD203B41FA5}">
                      <a16:colId xmlns:a16="http://schemas.microsoft.com/office/drawing/2014/main" val="433394819"/>
                    </a:ext>
                  </a:extLst>
                </a:gridCol>
                <a:gridCol w="1157373">
                  <a:extLst>
                    <a:ext uri="{9D8B030D-6E8A-4147-A177-3AD203B41FA5}">
                      <a16:colId xmlns:a16="http://schemas.microsoft.com/office/drawing/2014/main" val="2632883479"/>
                    </a:ext>
                  </a:extLst>
                </a:gridCol>
                <a:gridCol w="1157373">
                  <a:extLst>
                    <a:ext uri="{9D8B030D-6E8A-4147-A177-3AD203B41FA5}">
                      <a16:colId xmlns:a16="http://schemas.microsoft.com/office/drawing/2014/main" val="651044104"/>
                    </a:ext>
                  </a:extLst>
                </a:gridCol>
              </a:tblGrid>
              <a:tr h="34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89612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 True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602280"/>
                  </a:ext>
                </a:extLst>
              </a:tr>
              <a:tr h="34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Output False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9492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3FF88C29-CC08-1FDC-097E-8173B472FEB2}"/>
              </a:ext>
            </a:extLst>
          </p:cNvPr>
          <p:cNvSpPr txBox="1"/>
          <p:nvPr/>
        </p:nvSpPr>
        <p:spPr>
          <a:xfrm>
            <a:off x="5033412" y="5389480"/>
            <a:ext cx="3267241" cy="261610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r>
              <a:rPr lang="en-US" sz="1100" dirty="0"/>
              <a:t>Table 1 Caption of the table. Source: SITRAER 2022.</a:t>
            </a:r>
          </a:p>
        </p:txBody>
      </p:sp>
    </p:spTree>
    <p:extLst>
      <p:ext uri="{BB962C8B-B14F-4D97-AF65-F5344CB8AC3E}">
        <p14:creationId xmlns:p14="http://schemas.microsoft.com/office/powerpoint/2010/main" val="171228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B2777F0C-A5EE-C3FA-3C7F-E7D1FB0138ED}"/>
              </a:ext>
            </a:extLst>
          </p:cNvPr>
          <p:cNvSpPr/>
          <p:nvPr/>
        </p:nvSpPr>
        <p:spPr>
          <a:xfrm>
            <a:off x="554182" y="2694407"/>
            <a:ext cx="8769926" cy="1351119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</a:rPr>
              <a:t>The presentation is about YOUR study: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</a:rPr>
              <a:t>focus on your results and main ideas. 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D5107E56-BA51-211C-F923-BA1F3DD474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7649" y="1140223"/>
            <a:ext cx="9325870" cy="1005465"/>
          </a:xfrm>
        </p:spPr>
        <p:txBody>
          <a:bodyPr/>
          <a:lstStyle/>
          <a:p>
            <a:r>
              <a:rPr lang="en-US" dirty="0"/>
              <a:t>The presentation content is expected to cover an introduction, a scientific background of the research topic, methodology employed, main results and their implications to the academy and industry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54DBB41-5EAC-F41F-96CD-1088E025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is expected to cover the main ideas of the article submitted to the event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5CDF59C-299B-5CB4-0C61-CF4915FA2E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Recommendations to paper presentation – Content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2D098279-F93D-1655-431C-09E3F1BEC1A4}"/>
              </a:ext>
            </a:extLst>
          </p:cNvPr>
          <p:cNvSpPr/>
          <p:nvPr/>
        </p:nvSpPr>
        <p:spPr>
          <a:xfrm>
            <a:off x="540326" y="2494440"/>
            <a:ext cx="8797637" cy="539705"/>
          </a:xfrm>
          <a:prstGeom prst="roundRect">
            <a:avLst/>
          </a:prstGeom>
          <a:solidFill>
            <a:schemeClr val="accent2"/>
          </a:solidFill>
          <a:ln w="4762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USEFUL TIP</a:t>
            </a:r>
          </a:p>
        </p:txBody>
      </p:sp>
      <p:sp>
        <p:nvSpPr>
          <p:cNvPr id="9" name="Espaço Reservado para Texto 1">
            <a:extLst>
              <a:ext uri="{FF2B5EF4-FFF2-40B4-BE49-F238E27FC236}">
                <a16:creationId xmlns:a16="http://schemas.microsoft.com/office/drawing/2014/main" id="{301D0DA1-5511-7FE7-B3AB-B972397EB661}"/>
              </a:ext>
            </a:extLst>
          </p:cNvPr>
          <p:cNvSpPr txBox="1">
            <a:spLocks/>
          </p:cNvSpPr>
          <p:nvPr/>
        </p:nvSpPr>
        <p:spPr>
          <a:xfrm>
            <a:off x="307649" y="4494608"/>
            <a:ext cx="9325870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179388" indent="-179388" algn="l" defTabSz="914400" rtl="0" eaLnBrk="1" latinLnBrk="0" hangingPunct="1">
              <a:spcBef>
                <a:spcPts val="1200"/>
              </a:spcBef>
              <a:buClr>
                <a:schemeClr val="tx1"/>
              </a:buClr>
              <a:buFont typeface="Neo Sans Std" panose="020B0504030504040204" pitchFamily="34" charset="0"/>
              <a:buChar char="–"/>
              <a:defRPr lang="es-E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4500" indent="-76200" algn="l" defTabSz="914400" rtl="0" eaLnBrk="1" latinLnBrk="0" hangingPunct="1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▪"/>
              <a:tabLst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3763" indent="-158750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Neo Sans Std" panose="020B0504030504040204" pitchFamily="34" charset="0"/>
              <a:buChar char="–"/>
              <a:defRPr lang="es-E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14922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▪"/>
              <a:defRPr lang="es-E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725" indent="-149225" algn="l" defTabSz="914400" rtl="0" eaLnBrk="1" latinLnBrk="0" hangingPunct="1">
              <a:spcBef>
                <a:spcPts val="600"/>
              </a:spcBef>
              <a:buClr>
                <a:schemeClr val="tx1"/>
              </a:buClr>
              <a:buFont typeface="Neo Sans Std" panose="020B0504030504040204" pitchFamily="34" charset="0"/>
              <a:buChar char="–"/>
              <a:defRPr lang="es-E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audience wants to see and hear from you what all of your efforts have been able to produce, how you achieve them and what can be learnt from them</a:t>
            </a:r>
          </a:p>
          <a:p>
            <a:pPr marL="0" indent="0">
              <a:buFont typeface="Neo Sans Std" panose="020B0504030504040204" pitchFamily="34" charset="0"/>
              <a:buNone/>
            </a:pPr>
            <a:endParaRPr lang="en-US" dirty="0"/>
          </a:p>
        </p:txBody>
      </p:sp>
      <p:sp>
        <p:nvSpPr>
          <p:cNvPr id="10" name="Sol 9">
            <a:extLst>
              <a:ext uri="{FF2B5EF4-FFF2-40B4-BE49-F238E27FC236}">
                <a16:creationId xmlns:a16="http://schemas.microsoft.com/office/drawing/2014/main" id="{3ABEF37E-7A65-90D7-47A7-ABE9679C6E95}"/>
              </a:ext>
            </a:extLst>
          </p:cNvPr>
          <p:cNvSpPr/>
          <p:nvPr/>
        </p:nvSpPr>
        <p:spPr>
          <a:xfrm>
            <a:off x="8914351" y="2152440"/>
            <a:ext cx="684000" cy="684000"/>
          </a:xfrm>
          <a:prstGeom prst="sun">
            <a:avLst/>
          </a:prstGeom>
          <a:solidFill>
            <a:schemeClr val="accent3"/>
          </a:solidFill>
          <a:ln w="4762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4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C3DD7-91CD-AE2F-2324-3F25CB0C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most from the available slides to build your presentation and to exercise your creativity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78245B-131A-900B-DC3A-6AC52E519C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Recommendations to paper presentation – Content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F656DD14-D515-EFDC-8F5A-C8E7CB465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98"/>
          <a:stretch/>
        </p:blipFill>
        <p:spPr>
          <a:xfrm>
            <a:off x="272480" y="1321910"/>
            <a:ext cx="9371311" cy="513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4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C3DD7-91CD-AE2F-2324-3F25CB0C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Certify to change your </a:t>
            </a:r>
            <a:r>
              <a:rPr lang="en-US" i="1" dirty="0"/>
              <a:t>SITXYZ</a:t>
            </a:r>
            <a:r>
              <a:rPr lang="en-US" dirty="0"/>
              <a:t> code located at the bottom bar: go to Slide Master editor to do it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78245B-131A-900B-DC3A-6AC52E519C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Recommendations to paper presentation – Content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72C0F104-88E9-6330-326A-E0A8BAA230DA}"/>
              </a:ext>
            </a:extLst>
          </p:cNvPr>
          <p:cNvGrpSpPr/>
          <p:nvPr/>
        </p:nvGrpSpPr>
        <p:grpSpPr>
          <a:xfrm>
            <a:off x="372373" y="1220794"/>
            <a:ext cx="9161253" cy="5418932"/>
            <a:chOff x="272480" y="1036240"/>
            <a:chExt cx="9161253" cy="541893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9E52955-C648-F28B-BDF4-BD05AC3C3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480" y="1036240"/>
              <a:ext cx="9161253" cy="5208002"/>
            </a:xfrm>
            <a:prstGeom prst="rect">
              <a:avLst/>
            </a:prstGeom>
          </p:spPr>
        </p:pic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61A84E0E-41D0-7ED0-3B11-D3E3EB7FAA90}"/>
                </a:ext>
              </a:extLst>
            </p:cNvPr>
            <p:cNvSpPr/>
            <p:nvPr/>
          </p:nvSpPr>
          <p:spPr>
            <a:xfrm>
              <a:off x="6317673" y="5540772"/>
              <a:ext cx="914400" cy="914400"/>
            </a:xfrm>
            <a:prstGeom prst="ellipse">
              <a:avLst/>
            </a:prstGeom>
            <a:noFill/>
            <a:ln w="47625">
              <a:solidFill>
                <a:srgbClr val="C00000"/>
              </a:solidFill>
              <a:prstDash val="sys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0EAAAFD4-40CF-DD1C-8461-8A7DE1434E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24255" y="4378036"/>
              <a:ext cx="512618" cy="997528"/>
            </a:xfrm>
            <a:prstGeom prst="straightConnector1">
              <a:avLst/>
            </a:prstGeom>
            <a:noFill/>
            <a:ln w="38100" cap="rnd">
              <a:solidFill>
                <a:srgbClr val="C0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39755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175EEC30-8232-FE3B-9462-D1759ACCD0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7648" y="1251062"/>
            <a:ext cx="4437377" cy="4154984"/>
          </a:xfrm>
        </p:spPr>
        <p:txBody>
          <a:bodyPr/>
          <a:lstStyle/>
          <a:p>
            <a:r>
              <a:rPr lang="en-US" dirty="0"/>
              <a:t>Comments and questions are not included into the presentation time, however authors may consider them when preparing the document</a:t>
            </a:r>
          </a:p>
          <a:p>
            <a:r>
              <a:rPr lang="en-US" dirty="0"/>
              <a:t>It is highly encouraged that authors prepare their presentations to be </a:t>
            </a:r>
            <a:r>
              <a:rPr lang="en-US" b="1" dirty="0"/>
              <a:t>12-15 minute long</a:t>
            </a:r>
            <a:r>
              <a:rPr lang="en-US" dirty="0"/>
              <a:t> at maximum</a:t>
            </a:r>
          </a:p>
          <a:p>
            <a:r>
              <a:rPr lang="en-US" dirty="0"/>
              <a:t>To accomplish the proposed timing, an adequate presentation is expected to have </a:t>
            </a:r>
            <a:r>
              <a:rPr lang="en-US" b="1" dirty="0"/>
              <a:t>10-12 slides</a:t>
            </a:r>
          </a:p>
          <a:p>
            <a:r>
              <a:rPr lang="en-US" dirty="0"/>
              <a:t>After the presentation, it will be allocated </a:t>
            </a:r>
            <a:r>
              <a:rPr lang="en-US" b="1" dirty="0"/>
              <a:t>5 minutes </a:t>
            </a:r>
            <a:r>
              <a:rPr lang="en-US" dirty="0"/>
              <a:t>for comments and questions from the audience or the moderator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4349C26-E0C6-6AAC-25CE-619D6109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the authors have </a:t>
            </a:r>
            <a:r>
              <a:rPr lang="en-US" b="1" dirty="0"/>
              <a:t>15 minutes to complete their speech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besides comments and Q&amp;As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A74942-5807-756C-A63B-A880AC4523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Recommendations to paper presentation – Timing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6BD2CDF-CB21-2170-8763-62B4374FB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396" l="10000" r="90000">
                        <a14:foregroundMark x1="50000" y1="34225" x2="50000" y2="34225"/>
                        <a14:foregroundMark x1="50278" y1="29144" x2="50278" y2="29144"/>
                        <a14:foregroundMark x1="64722" y1="32086" x2="64722" y2="32086"/>
                        <a14:foregroundMark x1="76389" y1="42513" x2="76389" y2="42513"/>
                        <a14:foregroundMark x1="80000" y1="56952" x2="80000" y2="56952"/>
                        <a14:foregroundMark x1="75833" y1="71123" x2="75833" y2="71123"/>
                        <a14:foregroundMark x1="64722" y1="81016" x2="64722" y2="81016"/>
                        <a14:foregroundMark x1="50000" y1="84225" x2="50000" y2="84225"/>
                        <a14:foregroundMark x1="35556" y1="81283" x2="35556" y2="81283"/>
                        <a14:foregroundMark x1="25000" y1="70588" x2="25000" y2="70588"/>
                        <a14:foregroundMark x1="21111" y1="57219" x2="21111" y2="57219"/>
                        <a14:foregroundMark x1="25000" y1="43048" x2="25000" y2="43048"/>
                        <a14:foregroundMark x1="35000" y1="31551" x2="35000" y2="31551"/>
                        <a14:backgroundMark x1="50556" y1="56952" x2="50556" y2="569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527" y="1647825"/>
            <a:ext cx="342900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629F739-02E4-24B9-7C84-62496811FCDA}"/>
              </a:ext>
            </a:extLst>
          </p:cNvPr>
          <p:cNvSpPr txBox="1"/>
          <p:nvPr/>
        </p:nvSpPr>
        <p:spPr>
          <a:xfrm>
            <a:off x="619991" y="6017631"/>
            <a:ext cx="8666018" cy="374571"/>
          </a:xfrm>
          <a:prstGeom prst="roundRect">
            <a:avLst/>
          </a:prstGeom>
          <a:noFill/>
          <a:ln w="19050">
            <a:solidFill>
              <a:srgbClr val="FFC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sz="1600" i="1" dirty="0"/>
              <a:t>Certify to remove all notes from this suggestive document before finishing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18187878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KLrh5xSemceuA4uolC8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itraer_2022">
  <a:themeElements>
    <a:clrScheme name="SITRAER_2022alt">
      <a:dk1>
        <a:srgbClr val="101216"/>
      </a:dk1>
      <a:lt1>
        <a:srgbClr val="FFFFFF"/>
      </a:lt1>
      <a:dk2>
        <a:srgbClr val="2D5596"/>
      </a:dk2>
      <a:lt2>
        <a:srgbClr val="DFE4EA"/>
      </a:lt2>
      <a:accent1>
        <a:srgbClr val="639CDB"/>
      </a:accent1>
      <a:accent2>
        <a:srgbClr val="66CBD0"/>
      </a:accent2>
      <a:accent3>
        <a:srgbClr val="FFC000"/>
      </a:accent3>
      <a:accent4>
        <a:srgbClr val="D2E7FF"/>
      </a:accent4>
      <a:accent5>
        <a:srgbClr val="7B94A9"/>
      </a:accent5>
      <a:accent6>
        <a:srgbClr val="C0CCD6"/>
      </a:accent6>
      <a:hlink>
        <a:srgbClr val="66CBD0"/>
      </a:hlink>
      <a:folHlink>
        <a:srgbClr val="123859"/>
      </a:folHlink>
    </a:clrScheme>
    <a:fontScheme name="Sitraer2022_Font">
      <a:majorFont>
        <a:latin typeface="Nirmala UI"/>
        <a:ea typeface=""/>
        <a:cs typeface=""/>
      </a:majorFont>
      <a:minorFont>
        <a:latin typeface="Nirmala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47625">
          <a:solidFill>
            <a:schemeClr val="accent1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12700" cap="rnd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vert="horz" wrap="square" lIns="91440" tIns="45720" rIns="91440" bIns="4572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ALG2021_theme" id="{42BD566E-8192-4CBA-801F-736BF5761F70}" vid="{309C6E05-5CA8-48AE-8329-FA4B825B07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2569</TotalTime>
  <Words>526</Words>
  <Application>Microsoft Office PowerPoint</Application>
  <PresentationFormat>Papel A4 (210 x 297 mm)</PresentationFormat>
  <Paragraphs>64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Neo Sans Std</vt:lpstr>
      <vt:lpstr>Nirmala UI</vt:lpstr>
      <vt:lpstr>Nirmala UI Semilight</vt:lpstr>
      <vt:lpstr>Wingdings</vt:lpstr>
      <vt:lpstr>Sitraer_2022</vt:lpstr>
      <vt:lpstr>Diapositiva de think-cell</vt:lpstr>
      <vt:lpstr>Recommendations to paper presentation at the Sitraer 2022</vt:lpstr>
      <vt:lpstr>agenda</vt:lpstr>
      <vt:lpstr>Font sizing for title and text are suggested in order to provide good readability to the audience</vt:lpstr>
      <vt:lpstr>Authors are encouraged to follow the SITRAER 2022 official palette of colors, although it is not mandatory</vt:lpstr>
      <vt:lpstr>Figures and tables are prone to be part of a presentation. Some examples are provided as follows:</vt:lpstr>
      <vt:lpstr>Presentation is expected to cover the main ideas of the article submitted to the event</vt:lpstr>
      <vt:lpstr>Use the most from the available slides to build your presentation and to exercise your creativity</vt:lpstr>
      <vt:lpstr>Certify to change your SITXYZ code located at the bottom bar: go to Slide Master editor to do it</vt:lpstr>
      <vt:lpstr>Be aware the authors have 15 minutes to complete their speech, besides comments and Q&amp;As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Santos, Luca J.</dc:creator>
  <cp:lastModifiedBy>Luca Santos</cp:lastModifiedBy>
  <cp:revision>34</cp:revision>
  <dcterms:created xsi:type="dcterms:W3CDTF">2022-03-24T14:42:30Z</dcterms:created>
  <dcterms:modified xsi:type="dcterms:W3CDTF">2022-09-16T16:02:04Z</dcterms:modified>
</cp:coreProperties>
</file>